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3" r:id="rId4"/>
    <p:sldId id="267" r:id="rId5"/>
    <p:sldId id="268" r:id="rId6"/>
    <p:sldId id="259" r:id="rId7"/>
    <p:sldId id="270" r:id="rId8"/>
    <p:sldId id="271" r:id="rId9"/>
    <p:sldId id="274" r:id="rId10"/>
    <p:sldId id="272" r:id="rId11"/>
    <p:sldId id="275" r:id="rId12"/>
    <p:sldId id="257" r:id="rId13"/>
    <p:sldId id="276" r:id="rId14"/>
    <p:sldId id="277" r:id="rId15"/>
    <p:sldId id="278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Nolen" userId="a653f283-fb02-4084-a29d-00abbd4d03bc" providerId="ADAL" clId="{53CD3751-62B3-49BE-B3C2-4C12129639D1}"/>
    <pc:docChg chg="custSel addSld modSld">
      <pc:chgData name="Tori Nolen" userId="a653f283-fb02-4084-a29d-00abbd4d03bc" providerId="ADAL" clId="{53CD3751-62B3-49BE-B3C2-4C12129639D1}" dt="2017-09-14T20:03:23.279" v="160" actId="1076"/>
      <pc:docMkLst>
        <pc:docMk/>
      </pc:docMkLst>
      <pc:sldChg chg="modSp">
        <pc:chgData name="Tori Nolen" userId="a653f283-fb02-4084-a29d-00abbd4d03bc" providerId="ADAL" clId="{53CD3751-62B3-49BE-B3C2-4C12129639D1}" dt="2017-09-14T15:53:30.177" v="24" actId="115"/>
        <pc:sldMkLst>
          <pc:docMk/>
          <pc:sldMk cId="0" sldId="274"/>
        </pc:sldMkLst>
        <pc:spChg chg="mod">
          <ac:chgData name="Tori Nolen" userId="a653f283-fb02-4084-a29d-00abbd4d03bc" providerId="ADAL" clId="{53CD3751-62B3-49BE-B3C2-4C12129639D1}" dt="2017-09-14T15:53:30.177" v="24" actId="115"/>
          <ac:spMkLst>
            <pc:docMk/>
            <pc:sldMk cId="0" sldId="274"/>
            <ac:spMk id="2" creationId="{00000000-0000-0000-0000-000000000000}"/>
          </ac:spMkLst>
        </pc:spChg>
      </pc:sldChg>
      <pc:sldChg chg="modSp">
        <pc:chgData name="Tori Nolen" userId="a653f283-fb02-4084-a29d-00abbd4d03bc" providerId="ADAL" clId="{53CD3751-62B3-49BE-B3C2-4C12129639D1}" dt="2017-09-14T19:53:13.658" v="36" actId="20577"/>
        <pc:sldMkLst>
          <pc:docMk/>
          <pc:sldMk cId="0" sldId="275"/>
        </pc:sldMkLst>
        <pc:spChg chg="mod">
          <ac:chgData name="Tori Nolen" userId="a653f283-fb02-4084-a29d-00abbd4d03bc" providerId="ADAL" clId="{53CD3751-62B3-49BE-B3C2-4C12129639D1}" dt="2017-09-14T19:53:13.658" v="36" actId="20577"/>
          <ac:spMkLst>
            <pc:docMk/>
            <pc:sldMk cId="0" sldId="275"/>
            <ac:spMk id="8" creationId="{00000000-0000-0000-0000-000000000000}"/>
          </ac:spMkLst>
        </pc:spChg>
      </pc:sldChg>
      <pc:sldChg chg="addSp delSp modSp">
        <pc:chgData name="Tori Nolen" userId="a653f283-fb02-4084-a29d-00abbd4d03bc" providerId="ADAL" clId="{53CD3751-62B3-49BE-B3C2-4C12129639D1}" dt="2017-09-14T20:00:30.797" v="143" actId="1076"/>
        <pc:sldMkLst>
          <pc:docMk/>
          <pc:sldMk cId="2059032604" sldId="279"/>
        </pc:sldMkLst>
        <pc:spChg chg="add mod">
          <ac:chgData name="Tori Nolen" userId="a653f283-fb02-4084-a29d-00abbd4d03bc" providerId="ADAL" clId="{53CD3751-62B3-49BE-B3C2-4C12129639D1}" dt="2017-09-14T20:00:11.265" v="141" actId="14100"/>
          <ac:spMkLst>
            <pc:docMk/>
            <pc:sldMk cId="2059032604" sldId="279"/>
            <ac:spMk id="3" creationId="{4DA79273-3DAC-490A-B49A-D89212C6F541}"/>
          </ac:spMkLst>
        </pc:spChg>
        <pc:graphicFrameChg chg="del mod modGraphic">
          <ac:chgData name="Tori Nolen" userId="a653f283-fb02-4084-a29d-00abbd4d03bc" providerId="ADAL" clId="{53CD3751-62B3-49BE-B3C2-4C12129639D1}" dt="2017-09-14T19:55:02.041" v="41" actId="478"/>
          <ac:graphicFrameMkLst>
            <pc:docMk/>
            <pc:sldMk cId="2059032604" sldId="279"/>
            <ac:graphicFrameMk id="9" creationId="{00000000-0000-0000-0000-000000000000}"/>
          </ac:graphicFrameMkLst>
        </pc:graphicFrameChg>
        <pc:picChg chg="add mod">
          <ac:chgData name="Tori Nolen" userId="a653f283-fb02-4084-a29d-00abbd4d03bc" providerId="ADAL" clId="{53CD3751-62B3-49BE-B3C2-4C12129639D1}" dt="2017-09-14T20:00:30.797" v="143" actId="1076"/>
          <ac:picMkLst>
            <pc:docMk/>
            <pc:sldMk cId="2059032604" sldId="279"/>
            <ac:picMk id="5" creationId="{5942A96A-9624-43F4-A774-0089BBAB4A39}"/>
          </ac:picMkLst>
        </pc:picChg>
      </pc:sldChg>
      <pc:sldChg chg="addSp modSp add">
        <pc:chgData name="Tori Nolen" userId="a653f283-fb02-4084-a29d-00abbd4d03bc" providerId="ADAL" clId="{53CD3751-62B3-49BE-B3C2-4C12129639D1}" dt="2017-09-14T20:01:58.434" v="148"/>
        <pc:sldMkLst>
          <pc:docMk/>
          <pc:sldMk cId="2854658361" sldId="281"/>
        </pc:sldMkLst>
        <pc:spChg chg="mod">
          <ac:chgData name="Tori Nolen" userId="a653f283-fb02-4084-a29d-00abbd4d03bc" providerId="ADAL" clId="{53CD3751-62B3-49BE-B3C2-4C12129639D1}" dt="2017-09-14T20:01:58.434" v="148"/>
          <ac:spMkLst>
            <pc:docMk/>
            <pc:sldMk cId="2854658361" sldId="281"/>
            <ac:spMk id="2" creationId="{047939D8-D2C3-4D23-BFB6-14018B04CCC5}"/>
          </ac:spMkLst>
        </pc:spChg>
        <pc:spChg chg="mod">
          <ac:chgData name="Tori Nolen" userId="a653f283-fb02-4084-a29d-00abbd4d03bc" providerId="ADAL" clId="{53CD3751-62B3-49BE-B3C2-4C12129639D1}" dt="2017-09-14T19:59:34.163" v="133"/>
          <ac:spMkLst>
            <pc:docMk/>
            <pc:sldMk cId="2854658361" sldId="281"/>
            <ac:spMk id="3" creationId="{F1154CE9-517D-445B-894A-FDC66C1D99A9}"/>
          </ac:spMkLst>
        </pc:spChg>
        <pc:picChg chg="add mod">
          <ac:chgData name="Tori Nolen" userId="a653f283-fb02-4084-a29d-00abbd4d03bc" providerId="ADAL" clId="{53CD3751-62B3-49BE-B3C2-4C12129639D1}" dt="2017-09-14T20:01:45.183" v="147" actId="1076"/>
          <ac:picMkLst>
            <pc:docMk/>
            <pc:sldMk cId="2854658361" sldId="281"/>
            <ac:picMk id="5" creationId="{8971C2F4-13FD-41E5-8BA7-A06C4FA08652}"/>
          </ac:picMkLst>
        </pc:picChg>
      </pc:sldChg>
      <pc:sldChg chg="addSp delSp modSp add">
        <pc:chgData name="Tori Nolen" userId="a653f283-fb02-4084-a29d-00abbd4d03bc" providerId="ADAL" clId="{53CD3751-62B3-49BE-B3C2-4C12129639D1}" dt="2017-09-14T20:03:23.279" v="160" actId="1076"/>
        <pc:sldMkLst>
          <pc:docMk/>
          <pc:sldMk cId="4275163703" sldId="282"/>
        </pc:sldMkLst>
        <pc:spChg chg="mod">
          <ac:chgData name="Tori Nolen" userId="a653f283-fb02-4084-a29d-00abbd4d03bc" providerId="ADAL" clId="{53CD3751-62B3-49BE-B3C2-4C12129639D1}" dt="2017-09-14T20:02:01.700" v="149"/>
          <ac:spMkLst>
            <pc:docMk/>
            <pc:sldMk cId="4275163703" sldId="282"/>
            <ac:spMk id="2" creationId="{6D203953-58E2-4339-881B-67DC19D5E94B}"/>
          </ac:spMkLst>
        </pc:spChg>
        <pc:spChg chg="mod">
          <ac:chgData name="Tori Nolen" userId="a653f283-fb02-4084-a29d-00abbd4d03bc" providerId="ADAL" clId="{53CD3751-62B3-49BE-B3C2-4C12129639D1}" dt="2017-09-14T20:02:11.857" v="152" actId="1076"/>
          <ac:spMkLst>
            <pc:docMk/>
            <pc:sldMk cId="4275163703" sldId="282"/>
            <ac:spMk id="3" creationId="{1334BEC8-C7F9-4F6E-B444-10501BA8E1B4}"/>
          </ac:spMkLst>
        </pc:spChg>
        <pc:spChg chg="add del">
          <ac:chgData name="Tori Nolen" userId="a653f283-fb02-4084-a29d-00abbd4d03bc" providerId="ADAL" clId="{53CD3751-62B3-49BE-B3C2-4C12129639D1}" dt="2017-09-14T19:59:53.072" v="136" actId="478"/>
          <ac:spMkLst>
            <pc:docMk/>
            <pc:sldMk cId="4275163703" sldId="282"/>
            <ac:spMk id="4" creationId="{89713BDB-B11B-43C2-9561-D50ABF8A6B5B}"/>
          </ac:spMkLst>
        </pc:spChg>
        <pc:picChg chg="add mod">
          <ac:chgData name="Tori Nolen" userId="a653f283-fb02-4084-a29d-00abbd4d03bc" providerId="ADAL" clId="{53CD3751-62B3-49BE-B3C2-4C12129639D1}" dt="2017-09-14T20:03:18.638" v="158" actId="1076"/>
          <ac:picMkLst>
            <pc:docMk/>
            <pc:sldMk cId="4275163703" sldId="282"/>
            <ac:picMk id="6" creationId="{18E8D358-2085-45E6-8549-12675F68C166}"/>
          </ac:picMkLst>
        </pc:picChg>
        <pc:picChg chg="add mod">
          <ac:chgData name="Tori Nolen" userId="a653f283-fb02-4084-a29d-00abbd4d03bc" providerId="ADAL" clId="{53CD3751-62B3-49BE-B3C2-4C12129639D1}" dt="2017-09-14T20:03:23.279" v="160" actId="1076"/>
          <ac:picMkLst>
            <pc:docMk/>
            <pc:sldMk cId="4275163703" sldId="282"/>
            <ac:picMk id="8" creationId="{FFA14318-EA44-48AC-967D-08E0E79B0E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8EBC-087D-47F1-844A-5314FC8FF67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A9F5-C404-42CE-AA94-E8145510A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f/fc/Integration_in_English.sv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What </a:t>
            </a:r>
            <a:r>
              <a:rPr lang="en-US" sz="4400" dirty="0"/>
              <a:t>personal qualities do you think a person would need to become a billionaire in today’s world?</a:t>
            </a:r>
          </a:p>
        </p:txBody>
      </p:sp>
    </p:spTree>
    <p:extLst>
      <p:ext uri="{BB962C8B-B14F-4D97-AF65-F5344CB8AC3E}">
        <p14:creationId xmlns:p14="http://schemas.microsoft.com/office/powerpoint/2010/main" val="12850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040188" cy="639762"/>
          </a:xfrm>
        </p:spPr>
        <p:txBody>
          <a:bodyPr/>
          <a:lstStyle/>
          <a:p>
            <a:r>
              <a:rPr lang="en-US" dirty="0"/>
              <a:t>Business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horizontal integration – </a:t>
            </a:r>
            <a:r>
              <a:rPr lang="en-US" dirty="0"/>
              <a:t>the merging of companies that make similar products.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of both: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503238"/>
            <a:ext cx="4041775" cy="6397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Carnegie Steel became the largest steel manufacturer in the country.</a:t>
            </a:r>
          </a:p>
        </p:txBody>
      </p:sp>
      <p:pic>
        <p:nvPicPr>
          <p:cNvPr id="9" name="Picture 2" descr="File:Integration in English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352800"/>
            <a:ext cx="4038600" cy="3252564"/>
          </a:xfrm>
          <a:prstGeom prst="rect">
            <a:avLst/>
          </a:prstGeom>
          <a:noFill/>
        </p:spPr>
      </p:pic>
      <p:pic>
        <p:nvPicPr>
          <p:cNvPr id="29700" name="Picture 4" descr="http://harshalshelat.files.wordpress.com/2010/08/wealth1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83780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go2.wordpress.com/?id=725X1342&amp;site=aplols.wordpress.com&amp;url=http%3A%2F%2Faplols.files.wordpress.com%2F2010%2F02%2Fverthoriz1.png&amp;sref=http%3A%2F%2Faplols.wordpress.com%2F2010%2F02%2F19%2Fvertical-and-horizontal-integration%2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2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20047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Quickwrite</a:t>
            </a:r>
            <a:r>
              <a:rPr lang="en-US" sz="2400" dirty="0"/>
              <a:t> #1:  Using this image as reference please explain Carnegie’s business strategies in the steel industry.  Include the integration strategies in your answer.  (2 Sentences)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___________Integration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581400" y="1143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334000" y="3200400"/>
            <a:ext cx="228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731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/>
              <a:t>John D. Rockefeller</a:t>
            </a:r>
            <a:r>
              <a:rPr lang="en-US" dirty="0"/>
              <a:t> </a:t>
            </a:r>
          </a:p>
          <a:p>
            <a:pPr lvl="0" algn="ctr">
              <a:buNone/>
            </a:pPr>
            <a:r>
              <a:rPr lang="en-US" dirty="0"/>
              <a:t>Standard Oil Company</a:t>
            </a:r>
          </a:p>
        </p:txBody>
      </p:sp>
      <p:pic>
        <p:nvPicPr>
          <p:cNvPr id="9221" name="Picture 5" descr="rocky.jpg (13071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3781425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Standard Oil entered into trust agreements with competing oil companies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By 1880s, Standard Oil controlled 90% of the oil refining business</a:t>
            </a:r>
          </a:p>
        </p:txBody>
      </p:sp>
      <p:sp>
        <p:nvSpPr>
          <p:cNvPr id="10" name="Title 1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r>
              <a:rPr lang="en-US" dirty="0"/>
              <a:t>Business Practices</a:t>
            </a:r>
          </a:p>
        </p:txBody>
      </p:sp>
      <p:pic>
        <p:nvPicPr>
          <p:cNvPr id="12" name="Picture 7" descr="JDR as industrial emperor, 1901 cartoon from Puck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505200" cy="398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Wealthy by paying low wages, driving out competition and raising oil prices once competition was gone.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Rockefeller was labeled a robber baron for his ruthless tactics</a:t>
            </a:r>
          </a:p>
        </p:txBody>
      </p:sp>
      <p:sp>
        <p:nvSpPr>
          <p:cNvPr id="7" name="Title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/>
          <a:lstStyle/>
          <a:p>
            <a:r>
              <a:rPr lang="en-US" dirty="0"/>
              <a:t>Business Practices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381000"/>
            <a:ext cx="4041775" cy="63976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3794" name="Picture 2" descr="http://eatthebabies.com/wp-content/uploads/2011/07/robber-barons-matthew-josephson-paperback-cover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1905000" cy="3000376"/>
          </a:xfrm>
          <a:prstGeom prst="rect">
            <a:avLst/>
          </a:prstGeom>
          <a:noFill/>
        </p:spPr>
      </p:pic>
      <p:pic>
        <p:nvPicPr>
          <p:cNvPr id="33796" name="Picture 4" descr="http://brainsyndicate.files.wordpress.com/2011/01/standard_oil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525075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2800" dirty="0"/>
              <a:t>Quick write #2:  Why did people like John D. Rockefeller get labeled a Robber Barron?  Do you think that label was fair?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7" descr="JDR as industrial emperor, 1901 cartoon from Puck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191000" cy="4759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69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Sherman Antitrust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9273-3DAC-490A-B49A-D89212C6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In response to concerns that corporate mergers were becoming a </a:t>
            </a:r>
            <a:r>
              <a:rPr lang="en-US" u="sng" dirty="0"/>
              <a:t>threat to competition</a:t>
            </a:r>
            <a:r>
              <a:rPr lang="en-US" dirty="0"/>
              <a:t>,  Congress passed the </a:t>
            </a:r>
            <a:r>
              <a:rPr lang="en-US" b="1" dirty="0"/>
              <a:t>Sherman Antitrust Act</a:t>
            </a:r>
            <a:r>
              <a:rPr lang="en-US" dirty="0"/>
              <a:t> in 1890.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2A96A-9624-43F4-A774-0089BBAB4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75025"/>
            <a:ext cx="5905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39D8-D2C3-4D23-BFB6-14018B04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Sherman Antitrust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4CE9-517D-445B-894A-FDC66C1D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act made it illegal for companies to create trusts that interfered with </a:t>
            </a:r>
            <a:r>
              <a:rPr lang="en-US" u="sng" dirty="0"/>
              <a:t>free trade </a:t>
            </a:r>
            <a:r>
              <a:rPr lang="en-US" dirty="0"/>
              <a:t>between states or with other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1C2F4-13FD-41E5-8BA7-A06C4FA0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281986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5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3953-58E2-4339-881B-67DC19D5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Sherman Antitrust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4BEC8-C7F9-4F6E-B444-10501BA8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3347"/>
            <a:ext cx="8839200" cy="4525963"/>
          </a:xfrm>
        </p:spPr>
        <p:txBody>
          <a:bodyPr/>
          <a:lstStyle/>
          <a:p>
            <a:r>
              <a:rPr lang="en-US" dirty="0"/>
              <a:t>The act was </a:t>
            </a:r>
            <a:r>
              <a:rPr lang="en-US" u="sng" dirty="0"/>
              <a:t>difficult to enforce </a:t>
            </a:r>
            <a:r>
              <a:rPr lang="en-US" dirty="0"/>
              <a:t>and was </a:t>
            </a:r>
            <a:r>
              <a:rPr lang="en-US" b="1" dirty="0"/>
              <a:t>ineffective</a:t>
            </a:r>
            <a:r>
              <a:rPr lang="en-US" dirty="0"/>
              <a:t> in breaking up big businesses. Business leaders eventually used it </a:t>
            </a:r>
            <a:r>
              <a:rPr lang="en-US" u="sng" dirty="0"/>
              <a:t>against</a:t>
            </a:r>
            <a:r>
              <a:rPr lang="en-US" dirty="0"/>
              <a:t> labor union activities, which they claimed interfered with free trade.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8D358-2085-45E6-8549-12675F68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416560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14318-EA44-48AC-967D-08E0E79B0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90497"/>
            <a:ext cx="3124200" cy="25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Trusts and Cartels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11.2.5:  Examine corporate mergers that produced trusts and cartels and the economic and political policies of industrial leaders.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2800" dirty="0"/>
              <a:t>In the late 19th century, the growth of corporate mergers and trusts led to </a:t>
            </a:r>
            <a:r>
              <a:rPr lang="en-US" sz="2800" b="1" dirty="0"/>
              <a:t>monopolies</a:t>
            </a:r>
            <a:r>
              <a:rPr lang="en-US" sz="2800" dirty="0"/>
              <a:t>, in which one company controlled an entire industry.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nop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800" y="2362200"/>
            <a:ext cx="2540000" cy="2997200"/>
          </a:xfrm>
          <a:prstGeom prst="rect">
            <a:avLst/>
          </a:prstGeom>
        </p:spPr>
      </p:pic>
      <p:pic>
        <p:nvPicPr>
          <p:cNvPr id="5" name="Picture 4" descr="new_monopo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114800" cy="4094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Corporations usually accomplished a merger by buying out the stock of another corporation. </a:t>
            </a:r>
          </a:p>
        </p:txBody>
      </p:sp>
      <p:pic>
        <p:nvPicPr>
          <p:cNvPr id="1026" name="Picture 2" descr="http://theglobalperspective.com/wp-content/uploads/2011/02/Mergers-and-Acquisitions-Reports-27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978" y="2499519"/>
            <a:ext cx="3680222" cy="2453481"/>
          </a:xfrm>
          <a:prstGeom prst="rect">
            <a:avLst/>
          </a:prstGeom>
          <a:noFill/>
        </p:spPr>
      </p:pic>
      <p:pic>
        <p:nvPicPr>
          <p:cNvPr id="1028" name="Picture 4" descr="http://www.cartoonstock.com/newscartoons/cartoonists/tcr/lowres/tcrn123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958181"/>
            <a:ext cx="35623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In </a:t>
            </a:r>
            <a:r>
              <a:rPr lang="en-US" sz="2400" b="1" dirty="0"/>
              <a:t>trust agreements</a:t>
            </a:r>
            <a:r>
              <a:rPr lang="en-US" sz="2400" dirty="0"/>
              <a:t>, companies turn over their stock to a group of trustees who run the  companies as one large company. The separate companies are entitled to large profits and dividends that the trust earns. </a:t>
            </a:r>
          </a:p>
        </p:txBody>
      </p:sp>
      <p:pic>
        <p:nvPicPr>
          <p:cNvPr id="26626" name="Picture 2" descr="http://hylee223.files.wordpress.com/2011/03/cartoonstdoi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70458"/>
            <a:ext cx="3604260" cy="5006542"/>
          </a:xfrm>
          <a:prstGeom prst="rect">
            <a:avLst/>
          </a:prstGeom>
          <a:noFill/>
        </p:spPr>
      </p:pic>
      <p:pic>
        <p:nvPicPr>
          <p:cNvPr id="26630" name="Picture 6" descr="http://bigbusiness1.wikispaces.com/file/view/20norrislarge.jpg/136594861/20norris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330294" cy="514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Andrew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400" b="1" dirty="0"/>
              <a:t>Carnegie Steel</a:t>
            </a:r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7170" name="Picture 2" descr="http://www.h-net.org/~hst203/images/carne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0670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Make products more cheaply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746" name="Picture 2" descr="http://www.xtimeline.com/__UserPic_Large/89588/evt110124172500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33375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410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vertical integration</a:t>
            </a:r>
            <a:r>
              <a:rPr lang="en-US" dirty="0"/>
              <a:t> – A company’s taking over its suppliers, distributors and transportation systems to gain control over the quality and cost of its product.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All things needed to make and transport steel (coal fields, iron mines, ore freighters, RR lines)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24" name="Picture 4" descr="http://www.myownbusiness.org/images/verticalintegr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309812" cy="4619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Results:  1. </a:t>
            </a:r>
            <a:r>
              <a:rPr lang="en-US" sz="2800" dirty="0"/>
              <a:t>Through </a:t>
            </a:r>
            <a:r>
              <a:rPr lang="en-US" sz="2800" b="1" dirty="0"/>
              <a:t>Vertical Integration</a:t>
            </a:r>
            <a:r>
              <a:rPr lang="en-US" sz="2800" dirty="0"/>
              <a:t>, Carnegie controlled the </a:t>
            </a:r>
            <a:r>
              <a:rPr lang="en-US" sz="2800" u="sng" dirty="0"/>
              <a:t>resources, manufacturing</a:t>
            </a:r>
            <a:r>
              <a:rPr lang="en-US" sz="2800" dirty="0"/>
              <a:t>, and </a:t>
            </a:r>
            <a:r>
              <a:rPr lang="en-US" sz="2800" u="sng" dirty="0"/>
              <a:t>distribution</a:t>
            </a:r>
            <a:r>
              <a:rPr lang="en-US" sz="2800" dirty="0"/>
              <a:t> of steel.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Picture 5" descr="Natural Resources and Birth of a Steel T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657350"/>
            <a:ext cx="6324600" cy="4743450"/>
          </a:xfrm>
          <a:prstGeom prst="rect">
            <a:avLst/>
          </a:prstGeom>
          <a:noFill/>
          <a:ln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4" name="Picture 6" descr="http://www3.gendisasters.com/files/files/newphotos2/william_davock_freighter_t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1905000" cy="1000125"/>
          </a:xfrm>
          <a:prstGeom prst="rect">
            <a:avLst/>
          </a:prstGeom>
          <a:noFill/>
        </p:spPr>
      </p:pic>
      <p:pic>
        <p:nvPicPr>
          <p:cNvPr id="32776" name="Picture 8" descr="http://popartmachine.com/artwork/LOC+1322522/0/Railroad-yards.-Carnegie-Illinois-steel-plant.-Etna,-Pennsylvania...-painting-artwork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2476500" cy="318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457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Trusts and Cartels</vt:lpstr>
      <vt:lpstr>In the late 19th century, the growth of corporate mergers and trusts led to monopolies, in which one company controlled an entire industry. </vt:lpstr>
      <vt:lpstr>Corporations usually accomplished a merger by buying out the stock of another corporation. </vt:lpstr>
      <vt:lpstr>In trust agreements, companies turn over their stock to a group of trustees who run the  companies as one large company. The separate companies are entitled to large profits and dividends that the trust earns. </vt:lpstr>
      <vt:lpstr>Andrew Carnegie</vt:lpstr>
      <vt:lpstr>Business Practices</vt:lpstr>
      <vt:lpstr>Business Practices</vt:lpstr>
      <vt:lpstr>Results:  1. Through Vertical Integration, Carnegie controlled the resources, manufacturing, and distribution of steel.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write #2:  Why did people like John D. Rockefeller get labeled a Robber Barron?  Do you think that label was fair? </vt:lpstr>
      <vt:lpstr>Sherman Antitrust Act</vt:lpstr>
      <vt:lpstr>Sherman Antitrust Act</vt:lpstr>
      <vt:lpstr>Sherman Antitrust Act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Trusts and Cartels</dc:title>
  <dc:creator> </dc:creator>
  <cp:lastModifiedBy>Tori Nolen</cp:lastModifiedBy>
  <cp:revision>28</cp:revision>
  <dcterms:created xsi:type="dcterms:W3CDTF">2011-09-27T20:52:03Z</dcterms:created>
  <dcterms:modified xsi:type="dcterms:W3CDTF">2017-09-14T20:03:34Z</dcterms:modified>
</cp:coreProperties>
</file>