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458"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i Nolen" userId="a653f283-fb02-4084-a29d-00abbd4d03bc" providerId="ADAL" clId="{E802E58B-13C0-4B22-A59B-536CA2F62CE8}"/>
    <pc:docChg chg="custSel modSld">
      <pc:chgData name="Tori Nolen" userId="a653f283-fb02-4084-a29d-00abbd4d03bc" providerId="ADAL" clId="{E802E58B-13C0-4B22-A59B-536CA2F62CE8}" dt="2017-09-27T21:49:05.468" v="302" actId="20577"/>
      <pc:docMkLst>
        <pc:docMk/>
      </pc:docMkLst>
      <pc:sldChg chg="modSp">
        <pc:chgData name="Tori Nolen" userId="a653f283-fb02-4084-a29d-00abbd4d03bc" providerId="ADAL" clId="{E802E58B-13C0-4B22-A59B-536CA2F62CE8}" dt="2017-09-27T21:49:05.468" v="302" actId="20577"/>
        <pc:sldMkLst>
          <pc:docMk/>
          <pc:sldMk cId="0" sldId="262"/>
        </pc:sldMkLst>
        <pc:spChg chg="mod">
          <ac:chgData name="Tori Nolen" userId="a653f283-fb02-4084-a29d-00abbd4d03bc" providerId="ADAL" clId="{E802E58B-13C0-4B22-A59B-536CA2F62CE8}" dt="2017-09-27T21:49:05.468" v="302" actId="20577"/>
          <ac:spMkLst>
            <pc:docMk/>
            <pc:sldMk cId="0" sldId="26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27E5E65-E684-49AD-8B75-A31CE80E34E7}" type="datetimeFigureOut">
              <a:rPr lang="en-US" smtClean="0"/>
              <a:pPr/>
              <a:t>9/29/2017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94231E17-5AFC-41B3-997F-A2375341339C}" type="slidenum">
              <a:rPr lang="en-US" smtClean="0"/>
              <a:pPr/>
              <a:t>‹#›</a:t>
            </a:fld>
            <a:endParaRPr lang="en-US"/>
          </a:p>
        </p:txBody>
      </p:sp>
    </p:spTree>
    <p:extLst>
      <p:ext uri="{BB962C8B-B14F-4D97-AF65-F5344CB8AC3E}">
        <p14:creationId xmlns:p14="http://schemas.microsoft.com/office/powerpoint/2010/main" val="33446489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A6B2331-2948-4E00-9842-4606A377C6A4}"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B2331-2948-4E00-9842-4606A377C6A4}"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B2331-2948-4E00-9842-4606A377C6A4}"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6B2331-2948-4E00-9842-4606A377C6A4}"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6B2331-2948-4E00-9842-4606A377C6A4}" type="datetimeFigureOut">
              <a:rPr lang="en-US" smtClean="0"/>
              <a:pPr/>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A6B2331-2948-4E00-9842-4606A377C6A4}"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A6B2331-2948-4E00-9842-4606A377C6A4}" type="datetimeFigureOut">
              <a:rPr lang="en-US" smtClean="0"/>
              <a:pPr/>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6B2331-2948-4E00-9842-4606A377C6A4}" type="datetimeFigureOut">
              <a:rPr lang="en-US" smtClean="0"/>
              <a:pPr/>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2331-2948-4E00-9842-4606A377C6A4}" type="datetimeFigureOut">
              <a:rPr lang="en-US" smtClean="0"/>
              <a:pPr/>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6B2331-2948-4E00-9842-4606A377C6A4}"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6B2331-2948-4E00-9842-4606A377C6A4}" type="datetimeFigureOut">
              <a:rPr lang="en-US" smtClean="0"/>
              <a:pPr/>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93D642-CBCF-4E52-8FD0-3443D006D7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B2331-2948-4E00-9842-4606A377C6A4}" type="datetimeFigureOut">
              <a:rPr lang="en-US" smtClean="0"/>
              <a:pPr/>
              <a:t>9/29/2017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93D642-CBCF-4E52-8FD0-3443D006D7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YouTube%20-%20birth%20of%20Progressive%20Era.fl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QINoUyrP0B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YouTube%20-%201920s%20Anti-Alcohol%20Commercial.flv"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hlinkClick r:id="rId2" action="ppaction://hlinkfile"/>
              </a:rPr>
              <a:t>Progressivism</a:t>
            </a:r>
            <a:endParaRPr lang="en-US" dirty="0"/>
          </a:p>
        </p:txBody>
      </p:sp>
      <p:sp>
        <p:nvSpPr>
          <p:cNvPr id="3" name="Subtitle 2"/>
          <p:cNvSpPr>
            <a:spLocks noGrp="1"/>
          </p:cNvSpPr>
          <p:nvPr>
            <p:ph type="subTitle" idx="1"/>
          </p:nvPr>
        </p:nvSpPr>
        <p:spPr/>
        <p:txBody>
          <a:bodyPr/>
          <a:lstStyle/>
          <a:p>
            <a:r>
              <a:rPr lang="en-US" b="1" dirty="0"/>
              <a:t>11.2.9:</a:t>
            </a:r>
            <a:r>
              <a:rPr lang="en-US" dirty="0"/>
              <a:t>  Understand the </a:t>
            </a:r>
            <a:r>
              <a:rPr lang="en-US" b="1" dirty="0"/>
              <a:t>effect</a:t>
            </a:r>
            <a:r>
              <a:rPr lang="en-US" dirty="0"/>
              <a:t> of </a:t>
            </a:r>
            <a:r>
              <a:rPr lang="en-US" b="1" dirty="0"/>
              <a:t>political programs</a:t>
            </a:r>
            <a:r>
              <a:rPr lang="en-US" dirty="0"/>
              <a:t> and </a:t>
            </a:r>
            <a:r>
              <a:rPr lang="en-US" b="1" dirty="0"/>
              <a:t>activities</a:t>
            </a:r>
            <a:r>
              <a:rPr lang="en-US" dirty="0"/>
              <a:t> of the </a:t>
            </a:r>
            <a:r>
              <a:rPr lang="en-US" b="1" dirty="0"/>
              <a:t>Progressives</a:t>
            </a:r>
            <a:r>
              <a:rPr lang="en-US" dirty="0"/>
              <a:t>.</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Government</a:t>
            </a:r>
            <a:endParaRPr lang="en-US" dirty="0"/>
          </a:p>
        </p:txBody>
      </p:sp>
      <p:sp>
        <p:nvSpPr>
          <p:cNvPr id="3" name="Content Placeholder 2"/>
          <p:cNvSpPr>
            <a:spLocks noGrp="1"/>
          </p:cNvSpPr>
          <p:nvPr>
            <p:ph sz="half" idx="1"/>
          </p:nvPr>
        </p:nvSpPr>
        <p:spPr/>
        <p:txBody>
          <a:bodyPr>
            <a:normAutofit/>
          </a:bodyPr>
          <a:lstStyle/>
          <a:p>
            <a:r>
              <a:rPr lang="en-US" dirty="0"/>
              <a:t>He got Congress to pass new laws regulating RR’s.  New laws also required inspection and regulation of food and drugs and established environmental protection and conservation through national parks.</a:t>
            </a:r>
          </a:p>
        </p:txBody>
      </p:sp>
      <p:pic>
        <p:nvPicPr>
          <p:cNvPr id="3074" name="Picture 2" descr="http://www.thefreemanonline.org/wp-content/uploads/2010/09/teddy_roosevelt_pointing.jpg"/>
          <p:cNvPicPr>
            <a:picLocks noChangeAspect="1" noChangeArrowheads="1"/>
          </p:cNvPicPr>
          <p:nvPr/>
        </p:nvPicPr>
        <p:blipFill>
          <a:blip r:embed="rId2" cstate="print"/>
          <a:srcRect/>
          <a:stretch>
            <a:fillRect/>
          </a:stretch>
        </p:blipFill>
        <p:spPr bwMode="auto">
          <a:xfrm>
            <a:off x="4800600" y="1752600"/>
            <a:ext cx="3574957" cy="41148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Progressive Party – “The Bull-Moose Party”</a:t>
            </a:r>
            <a:endParaRPr lang="en-US" sz="3200" dirty="0"/>
          </a:p>
        </p:txBody>
      </p:sp>
      <p:sp>
        <p:nvSpPr>
          <p:cNvPr id="3" name="Content Placeholder 2"/>
          <p:cNvSpPr>
            <a:spLocks noGrp="1"/>
          </p:cNvSpPr>
          <p:nvPr>
            <p:ph sz="half" idx="1"/>
          </p:nvPr>
        </p:nvSpPr>
        <p:spPr/>
        <p:txBody>
          <a:bodyPr>
            <a:normAutofit lnSpcReduction="10000"/>
          </a:bodyPr>
          <a:lstStyle/>
          <a:p>
            <a:r>
              <a:rPr lang="en-US" dirty="0"/>
              <a:t>When Taft didn’t accomplish as much as some Progressives  wanted, Theodore Roosevelt helped form the Progressive party in 1912.  It was called “The Bull-Moose Party” because Roosevelt said he was as strong and fit as a “bull moose.” </a:t>
            </a:r>
          </a:p>
        </p:txBody>
      </p:sp>
      <p:pic>
        <p:nvPicPr>
          <p:cNvPr id="2050" name="Picture 2" descr="http://www.sjsapush.com/resources/trmoose.jpg"/>
          <p:cNvPicPr>
            <a:picLocks noChangeAspect="1" noChangeArrowheads="1"/>
          </p:cNvPicPr>
          <p:nvPr/>
        </p:nvPicPr>
        <p:blipFill>
          <a:blip r:embed="rId2" cstate="print"/>
          <a:srcRect/>
          <a:stretch>
            <a:fillRect/>
          </a:stretch>
        </p:blipFill>
        <p:spPr bwMode="auto">
          <a:xfrm>
            <a:off x="5334000" y="1676400"/>
            <a:ext cx="3095625" cy="431036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Progressive Party – “The Bull-Moose Party”</a:t>
            </a:r>
            <a:endParaRPr lang="en-US" sz="3200" dirty="0"/>
          </a:p>
        </p:txBody>
      </p:sp>
      <p:sp>
        <p:nvSpPr>
          <p:cNvPr id="3" name="Content Placeholder 2"/>
          <p:cNvSpPr>
            <a:spLocks noGrp="1"/>
          </p:cNvSpPr>
          <p:nvPr>
            <p:ph sz="half" idx="1"/>
          </p:nvPr>
        </p:nvSpPr>
        <p:spPr/>
        <p:txBody>
          <a:bodyPr/>
          <a:lstStyle/>
          <a:p>
            <a:r>
              <a:rPr lang="en-US" dirty="0"/>
              <a:t>Roosevelt beat the Republican Taft, but Democrat Woodrow Wilson won more votes than either.  Wilson adopted many Progressive reforms.  The party died out in 1917.</a:t>
            </a:r>
          </a:p>
        </p:txBody>
      </p:sp>
      <p:sp>
        <p:nvSpPr>
          <p:cNvPr id="4" name="Content Placeholder 3"/>
          <p:cNvSpPr>
            <a:spLocks noGrp="1"/>
          </p:cNvSpPr>
          <p:nvPr>
            <p:ph sz="half" idx="2"/>
          </p:nvPr>
        </p:nvSpPr>
        <p:spPr/>
        <p:txBody>
          <a:bodyPr/>
          <a:lstStyle/>
          <a:p>
            <a:endParaRPr lang="en-US" dirty="0"/>
          </a:p>
        </p:txBody>
      </p:sp>
      <p:pic>
        <p:nvPicPr>
          <p:cNvPr id="1026" name="Picture 2" descr="http://www.uic.edu/orgs/cwluherstory/jofreeman/polhistory/images/RTWcartoon1.gif"/>
          <p:cNvPicPr>
            <a:picLocks noChangeAspect="1" noChangeArrowheads="1"/>
          </p:cNvPicPr>
          <p:nvPr/>
        </p:nvPicPr>
        <p:blipFill>
          <a:blip r:embed="rId2" cstate="print"/>
          <a:srcRect/>
          <a:stretch>
            <a:fillRect/>
          </a:stretch>
        </p:blipFill>
        <p:spPr bwMode="auto">
          <a:xfrm>
            <a:off x="4800600" y="1219200"/>
            <a:ext cx="3438525" cy="5357017"/>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Progressivism and World War I</a:t>
            </a:r>
            <a:endParaRPr lang="en-US" dirty="0"/>
          </a:p>
        </p:txBody>
      </p:sp>
      <p:sp>
        <p:nvSpPr>
          <p:cNvPr id="3" name="Content Placeholder 2"/>
          <p:cNvSpPr>
            <a:spLocks noGrp="1"/>
          </p:cNvSpPr>
          <p:nvPr>
            <p:ph sz="half" idx="1"/>
          </p:nvPr>
        </p:nvSpPr>
        <p:spPr/>
        <p:txBody>
          <a:bodyPr>
            <a:normAutofit lnSpcReduction="10000"/>
          </a:bodyPr>
          <a:lstStyle/>
          <a:p>
            <a:r>
              <a:rPr lang="en-US" dirty="0"/>
              <a:t>International problems that resulted in WWI became more important to people than reforms in the United States.  Some of the Progressive reforms were accomplished after the war, such as women’s suffrage and Prohibition.</a:t>
            </a:r>
          </a:p>
          <a:p>
            <a:endParaRPr lang="en-US" dirty="0"/>
          </a:p>
        </p:txBody>
      </p:sp>
      <p:pic>
        <p:nvPicPr>
          <p:cNvPr id="1026" name="Picture 2" descr="http://www.lonesentry.com/unithistory/23rd-infantry/pics/world-war-i-q5.jpg"/>
          <p:cNvPicPr>
            <a:picLocks noChangeAspect="1" noChangeArrowheads="1"/>
          </p:cNvPicPr>
          <p:nvPr/>
        </p:nvPicPr>
        <p:blipFill>
          <a:blip r:embed="rId2" cstate="print"/>
          <a:srcRect/>
          <a:stretch>
            <a:fillRect/>
          </a:stretch>
        </p:blipFill>
        <p:spPr bwMode="auto">
          <a:xfrm>
            <a:off x="4495800" y="2133600"/>
            <a:ext cx="4327071" cy="30289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Basic Goals of Progressivism</a:t>
            </a:r>
            <a:endParaRPr lang="en-US" dirty="0"/>
          </a:p>
        </p:txBody>
      </p:sp>
      <p:sp>
        <p:nvSpPr>
          <p:cNvPr id="3" name="Content Placeholder 2"/>
          <p:cNvSpPr>
            <a:spLocks noGrp="1"/>
          </p:cNvSpPr>
          <p:nvPr>
            <p:ph idx="1"/>
          </p:nvPr>
        </p:nvSpPr>
        <p:spPr/>
        <p:txBody>
          <a:bodyPr/>
          <a:lstStyle/>
          <a:p>
            <a:r>
              <a:rPr lang="en-US" dirty="0"/>
              <a:t>1.  Protect </a:t>
            </a:r>
            <a:r>
              <a:rPr lang="en-US" dirty="0">
                <a:hlinkClick r:id="rId2"/>
              </a:rPr>
              <a:t>social welfare </a:t>
            </a:r>
            <a:r>
              <a:rPr lang="en-US" dirty="0"/>
              <a:t>by changing some of the harsh conditions of industrialization.</a:t>
            </a:r>
          </a:p>
        </p:txBody>
      </p:sp>
      <p:pic>
        <p:nvPicPr>
          <p:cNvPr id="11266" name="Picture 2" descr="http://3.bp.blogspot.com/_Mplj7Ru_2Io/TNAY3nmBzpI/AAAAAAAAGsA/3y6_NHqU34g/s1600/YMCA.jpg"/>
          <p:cNvPicPr>
            <a:picLocks noChangeAspect="1" noChangeArrowheads="1"/>
          </p:cNvPicPr>
          <p:nvPr/>
        </p:nvPicPr>
        <p:blipFill>
          <a:blip r:embed="rId3" cstate="print"/>
          <a:srcRect/>
          <a:stretch>
            <a:fillRect/>
          </a:stretch>
        </p:blipFill>
        <p:spPr bwMode="auto">
          <a:xfrm>
            <a:off x="609600" y="3429000"/>
            <a:ext cx="7515225" cy="261937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Basic Goals of Progressivism</a:t>
            </a:r>
            <a:endParaRPr lang="en-US" dirty="0"/>
          </a:p>
        </p:txBody>
      </p:sp>
      <p:sp>
        <p:nvSpPr>
          <p:cNvPr id="3" name="Content Placeholder 2"/>
          <p:cNvSpPr>
            <a:spLocks noGrp="1"/>
          </p:cNvSpPr>
          <p:nvPr>
            <p:ph idx="1"/>
          </p:nvPr>
        </p:nvSpPr>
        <p:spPr/>
        <p:txBody>
          <a:bodyPr/>
          <a:lstStyle/>
          <a:p>
            <a:r>
              <a:rPr lang="en-US" dirty="0"/>
              <a:t>2.  Promote </a:t>
            </a:r>
            <a:r>
              <a:rPr lang="en-US" dirty="0">
                <a:hlinkClick r:id="rId2" action="ppaction://hlinkfile"/>
              </a:rPr>
              <a:t>moral improvement </a:t>
            </a:r>
            <a:r>
              <a:rPr lang="en-US" dirty="0"/>
              <a:t>through religious work and prohibiting alcoholic drinks.</a:t>
            </a:r>
          </a:p>
        </p:txBody>
      </p:sp>
      <p:pic>
        <p:nvPicPr>
          <p:cNvPr id="10242" name="Picture 2" descr="http://www.celebrateboston.com/freepostcards/images/prohibition001.jpg"/>
          <p:cNvPicPr>
            <a:picLocks noChangeAspect="1" noChangeArrowheads="1"/>
          </p:cNvPicPr>
          <p:nvPr/>
        </p:nvPicPr>
        <p:blipFill>
          <a:blip r:embed="rId3" cstate="print"/>
          <a:srcRect/>
          <a:stretch>
            <a:fillRect/>
          </a:stretch>
        </p:blipFill>
        <p:spPr bwMode="auto">
          <a:xfrm>
            <a:off x="4114800" y="3429000"/>
            <a:ext cx="4762500" cy="3095625"/>
          </a:xfrm>
          <a:prstGeom prst="rect">
            <a:avLst/>
          </a:prstGeom>
          <a:noFill/>
        </p:spPr>
      </p:pic>
      <p:pic>
        <p:nvPicPr>
          <p:cNvPr id="10244" name="Picture 4" descr="http://upload.wikimedia.org/wikipedia/commons/thumb/6/6f/Prohibition.jpg/350px-Prohibition.jpg"/>
          <p:cNvPicPr>
            <a:picLocks noChangeAspect="1" noChangeArrowheads="1"/>
          </p:cNvPicPr>
          <p:nvPr/>
        </p:nvPicPr>
        <p:blipFill>
          <a:blip r:embed="rId4" cstate="print"/>
          <a:srcRect/>
          <a:stretch>
            <a:fillRect/>
          </a:stretch>
        </p:blipFill>
        <p:spPr bwMode="auto">
          <a:xfrm>
            <a:off x="457200" y="2895600"/>
            <a:ext cx="3333750" cy="26289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Basic Goals of Progressivism</a:t>
            </a:r>
            <a:endParaRPr lang="en-US" dirty="0"/>
          </a:p>
        </p:txBody>
      </p:sp>
      <p:sp>
        <p:nvSpPr>
          <p:cNvPr id="3" name="Content Placeholder 2"/>
          <p:cNvSpPr>
            <a:spLocks noGrp="1"/>
          </p:cNvSpPr>
          <p:nvPr>
            <p:ph idx="1"/>
          </p:nvPr>
        </p:nvSpPr>
        <p:spPr/>
        <p:txBody>
          <a:bodyPr/>
          <a:lstStyle/>
          <a:p>
            <a:r>
              <a:rPr lang="en-US" dirty="0"/>
              <a:t>3.  Create economic reform by limiting the power of large corporations.  </a:t>
            </a:r>
          </a:p>
        </p:txBody>
      </p:sp>
      <p:pic>
        <p:nvPicPr>
          <p:cNvPr id="9218" name="Picture 2" descr="http://4.bp.blogspot.com/_-TuvR7vHK6I/RzkhPYgvT7I/AAAAAAAAAH0/Vud9TXyKhFE/s400/muckraker.gif"/>
          <p:cNvPicPr>
            <a:picLocks noChangeAspect="1" noChangeArrowheads="1"/>
          </p:cNvPicPr>
          <p:nvPr/>
        </p:nvPicPr>
        <p:blipFill>
          <a:blip r:embed="rId2" cstate="print"/>
          <a:srcRect/>
          <a:stretch>
            <a:fillRect/>
          </a:stretch>
        </p:blipFill>
        <p:spPr bwMode="auto">
          <a:xfrm>
            <a:off x="2133600" y="2895600"/>
            <a:ext cx="4876800" cy="357225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Four Basic Goals of Progressivism</a:t>
            </a:r>
            <a:endParaRPr lang="en-US" dirty="0"/>
          </a:p>
        </p:txBody>
      </p:sp>
      <p:sp>
        <p:nvSpPr>
          <p:cNvPr id="3" name="Content Placeholder 2"/>
          <p:cNvSpPr>
            <a:spLocks noGrp="1"/>
          </p:cNvSpPr>
          <p:nvPr>
            <p:ph idx="1"/>
          </p:nvPr>
        </p:nvSpPr>
        <p:spPr/>
        <p:txBody>
          <a:bodyPr/>
          <a:lstStyle/>
          <a:p>
            <a:r>
              <a:rPr lang="en-US" dirty="0"/>
              <a:t>4.  Increase efficiency in industry and government by using scientific principles</a:t>
            </a:r>
          </a:p>
        </p:txBody>
      </p:sp>
      <p:pic>
        <p:nvPicPr>
          <p:cNvPr id="8194" name="Picture 2" descr="http://www.happyworker.com/files/poster/be-a-happy-worker-f.jpg"/>
          <p:cNvPicPr>
            <a:picLocks noChangeAspect="1" noChangeArrowheads="1"/>
          </p:cNvPicPr>
          <p:nvPr/>
        </p:nvPicPr>
        <p:blipFill>
          <a:blip r:embed="rId2" cstate="print"/>
          <a:srcRect/>
          <a:stretch>
            <a:fillRect/>
          </a:stretch>
        </p:blipFill>
        <p:spPr bwMode="auto">
          <a:xfrm>
            <a:off x="1752600" y="2743200"/>
            <a:ext cx="4857750" cy="375511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Reforms at Local, State and National Levels</a:t>
            </a:r>
            <a:endParaRPr lang="en-US" dirty="0"/>
          </a:p>
        </p:txBody>
      </p:sp>
      <p:sp>
        <p:nvSpPr>
          <p:cNvPr id="3" name="Content Placeholder 2"/>
          <p:cNvSpPr>
            <a:spLocks noGrp="1"/>
          </p:cNvSpPr>
          <p:nvPr>
            <p:ph idx="1"/>
          </p:nvPr>
        </p:nvSpPr>
        <p:spPr/>
        <p:txBody>
          <a:bodyPr/>
          <a:lstStyle/>
          <a:p>
            <a:r>
              <a:rPr lang="en-US" b="1" dirty="0"/>
              <a:t>Local government-</a:t>
            </a:r>
            <a:r>
              <a:rPr lang="en-US" dirty="0"/>
              <a:t>  elected mayors to reduce corruption and helped people take active role in government.</a:t>
            </a:r>
          </a:p>
        </p:txBody>
      </p:sp>
      <p:pic>
        <p:nvPicPr>
          <p:cNvPr id="7170" name="Picture 2" descr="http://archop.org/wp-content/uploads/2009/05/fresno-city-hall-birdseye.jpg"/>
          <p:cNvPicPr>
            <a:picLocks noChangeAspect="1" noChangeArrowheads="1"/>
          </p:cNvPicPr>
          <p:nvPr/>
        </p:nvPicPr>
        <p:blipFill>
          <a:blip r:embed="rId2" cstate="print"/>
          <a:srcRect/>
          <a:stretch>
            <a:fillRect/>
          </a:stretch>
        </p:blipFill>
        <p:spPr bwMode="auto">
          <a:xfrm>
            <a:off x="1905000" y="3124200"/>
            <a:ext cx="4924425" cy="362651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State Government</a:t>
            </a:r>
            <a:endParaRPr lang="en-US" dirty="0"/>
          </a:p>
        </p:txBody>
      </p:sp>
      <p:sp>
        <p:nvSpPr>
          <p:cNvPr id="3" name="Content Placeholder 2"/>
          <p:cNvSpPr>
            <a:spLocks noGrp="1"/>
          </p:cNvSpPr>
          <p:nvPr>
            <p:ph idx="1"/>
          </p:nvPr>
        </p:nvSpPr>
        <p:spPr>
          <a:xfrm>
            <a:off x="457200" y="1143000"/>
            <a:ext cx="8229600" cy="4525963"/>
          </a:xfrm>
        </p:spPr>
        <p:txBody>
          <a:bodyPr>
            <a:normAutofit fontScale="92500" lnSpcReduction="10000"/>
          </a:bodyPr>
          <a:lstStyle/>
          <a:p>
            <a:pPr lvl="0">
              <a:buNone/>
            </a:pPr>
            <a:r>
              <a:rPr lang="en-US" b="1" dirty="0"/>
              <a:t>1. Initiative: </a:t>
            </a:r>
            <a:r>
              <a:rPr lang="en-US" dirty="0"/>
              <a:t>the right to present a new bill or measure originated by the people. </a:t>
            </a:r>
          </a:p>
          <a:p>
            <a:pPr lvl="0">
              <a:buNone/>
            </a:pPr>
            <a:r>
              <a:rPr lang="en-US" b="1" dirty="0"/>
              <a:t>2. Referendum: </a:t>
            </a:r>
            <a:r>
              <a:rPr lang="en-US" dirty="0"/>
              <a:t>the measure can be submitted to a vote of the people.</a:t>
            </a:r>
          </a:p>
          <a:p>
            <a:pPr lvl="0">
              <a:buNone/>
            </a:pPr>
            <a:r>
              <a:rPr lang="en-US" b="1" dirty="0"/>
              <a:t>3. Recall: </a:t>
            </a:r>
            <a:r>
              <a:rPr lang="en-US" dirty="0"/>
              <a:t>procedure to remove a public figure from office.</a:t>
            </a:r>
          </a:p>
          <a:p>
            <a:pPr lvl="0">
              <a:buNone/>
            </a:pPr>
            <a:r>
              <a:rPr lang="en-US" b="1" dirty="0"/>
              <a:t>4. 17</a:t>
            </a:r>
            <a:r>
              <a:rPr lang="en-US" b="1" baseline="30000" dirty="0"/>
              <a:t>th</a:t>
            </a:r>
            <a:r>
              <a:rPr lang="en-US" b="1" dirty="0"/>
              <a:t> Amendment: </a:t>
            </a:r>
            <a:endParaRPr lang="en-US" dirty="0"/>
          </a:p>
          <a:p>
            <a:pPr lvl="0">
              <a:buNone/>
            </a:pPr>
            <a:r>
              <a:rPr lang="en-US" dirty="0"/>
              <a:t>People </a:t>
            </a:r>
            <a:r>
              <a:rPr lang="en-US"/>
              <a:t>directly elect </a:t>
            </a:r>
            <a:r>
              <a:rPr lang="en-US" dirty="0"/>
              <a:t>U.S. </a:t>
            </a:r>
          </a:p>
          <a:p>
            <a:pPr lvl="0">
              <a:buNone/>
            </a:pPr>
            <a:r>
              <a:rPr lang="en-US" dirty="0"/>
              <a:t>Senators</a:t>
            </a:r>
          </a:p>
          <a:p>
            <a:endParaRPr lang="en-US" dirty="0"/>
          </a:p>
        </p:txBody>
      </p:sp>
      <p:pic>
        <p:nvPicPr>
          <p:cNvPr id="6146" name="Picture 2" descr="http://www.planetware.com/i/photo/state-capitol-sacramento-ca338.jpg"/>
          <p:cNvPicPr>
            <a:picLocks noChangeAspect="1" noChangeArrowheads="1"/>
          </p:cNvPicPr>
          <p:nvPr/>
        </p:nvPicPr>
        <p:blipFill>
          <a:blip r:embed="rId2" cstate="print"/>
          <a:srcRect/>
          <a:stretch>
            <a:fillRect/>
          </a:stretch>
        </p:blipFill>
        <p:spPr bwMode="auto">
          <a:xfrm>
            <a:off x="4953000" y="4114800"/>
            <a:ext cx="3621781" cy="24193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b="1" dirty="0"/>
              <a:t>Example:</a:t>
            </a:r>
            <a:r>
              <a:rPr lang="en-US" sz="2000" dirty="0"/>
              <a:t>  Hiram Johnson was elected Governor of California in 1910 and regulated railroads.  He allowed people to vote directly on some laws, established labor laws to protect workers, and promoted women’s suffrage.</a:t>
            </a:r>
            <a:br>
              <a:rPr lang="en-US" sz="2000" dirty="0"/>
            </a:br>
            <a:endParaRPr lang="en-US" sz="2000" dirty="0"/>
          </a:p>
        </p:txBody>
      </p:sp>
      <p:pic>
        <p:nvPicPr>
          <p:cNvPr id="5124" name="Picture 4" descr="http://www.planetware.com/i/photo/state-capitol-sacramento-ca338.jpg"/>
          <p:cNvPicPr>
            <a:picLocks noChangeAspect="1" noChangeArrowheads="1"/>
          </p:cNvPicPr>
          <p:nvPr/>
        </p:nvPicPr>
        <p:blipFill>
          <a:blip r:embed="rId2" cstate="print"/>
          <a:srcRect/>
          <a:stretch>
            <a:fillRect/>
          </a:stretch>
        </p:blipFill>
        <p:spPr bwMode="auto">
          <a:xfrm>
            <a:off x="1752600" y="1981200"/>
            <a:ext cx="5905500" cy="3944874"/>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National Government</a:t>
            </a:r>
            <a:endParaRPr lang="en-US" dirty="0"/>
          </a:p>
        </p:txBody>
      </p:sp>
      <p:sp>
        <p:nvSpPr>
          <p:cNvPr id="4" name="Content Placeholder 3"/>
          <p:cNvSpPr>
            <a:spLocks noGrp="1"/>
          </p:cNvSpPr>
          <p:nvPr>
            <p:ph sz="half" idx="1"/>
          </p:nvPr>
        </p:nvSpPr>
        <p:spPr/>
        <p:txBody>
          <a:bodyPr/>
          <a:lstStyle/>
          <a:p>
            <a:r>
              <a:rPr lang="en-US" dirty="0"/>
              <a:t>President Theodore Roosevelt tried to strengthen federal regulation of trusts.  He was known as a “Trustbuster”. </a:t>
            </a:r>
          </a:p>
        </p:txBody>
      </p:sp>
      <p:pic>
        <p:nvPicPr>
          <p:cNvPr id="4098" name="Picture 2" descr="http://bookfool.com/wp-content/uploads/teddy-roosevelt-trustbuster.jpg"/>
          <p:cNvPicPr>
            <a:picLocks noChangeAspect="1" noChangeArrowheads="1"/>
          </p:cNvPicPr>
          <p:nvPr/>
        </p:nvPicPr>
        <p:blipFill>
          <a:blip r:embed="rId2" cstate="print"/>
          <a:srcRect/>
          <a:stretch>
            <a:fillRect/>
          </a:stretch>
        </p:blipFill>
        <p:spPr bwMode="auto">
          <a:xfrm>
            <a:off x="4648200" y="1600200"/>
            <a:ext cx="4038600" cy="40386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906</TotalTime>
  <Words>395</Words>
  <Application>Microsoft Office PowerPoint</Application>
  <PresentationFormat>On-screen Show (4:3)</PresentationFormat>
  <Paragraphs>30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Progressivism</vt:lpstr>
      <vt:lpstr>Four Basic Goals of Progressivism</vt:lpstr>
      <vt:lpstr>Four Basic Goals of Progressivism</vt:lpstr>
      <vt:lpstr>Four Basic Goals of Progressivism</vt:lpstr>
      <vt:lpstr>Four Basic Goals of Progressivism</vt:lpstr>
      <vt:lpstr>Reforms at Local, State and National Levels</vt:lpstr>
      <vt:lpstr>State Government</vt:lpstr>
      <vt:lpstr>Example:  Hiram Johnson was elected Governor of California in 1910 and regulated railroads.  He allowed people to vote directly on some laws, established labor laws to protect workers, and promoted women’s suffrage. </vt:lpstr>
      <vt:lpstr>National Government</vt:lpstr>
      <vt:lpstr>National Government</vt:lpstr>
      <vt:lpstr>Progressive Party – “The Bull-Moose Party”</vt:lpstr>
      <vt:lpstr>Progressive Party – “The Bull-Moose Party”</vt:lpstr>
      <vt:lpstr>Progressivism and World War I</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Progressivism</dc:title>
  <dc:creator> </dc:creator>
  <cp:lastModifiedBy>Tori Nolen</cp:lastModifiedBy>
  <cp:revision>45</cp:revision>
  <dcterms:created xsi:type="dcterms:W3CDTF">2011-10-03T21:42:43Z</dcterms:created>
  <dcterms:modified xsi:type="dcterms:W3CDTF">2017-09-29T16:59:18Z</dcterms:modified>
</cp:coreProperties>
</file>